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84" r:id="rId3"/>
    <p:sldId id="267" r:id="rId4"/>
    <p:sldId id="259" r:id="rId5"/>
    <p:sldId id="269" r:id="rId6"/>
    <p:sldId id="287" r:id="rId7"/>
    <p:sldId id="280" r:id="rId8"/>
    <p:sldId id="270" r:id="rId9"/>
    <p:sldId id="271" r:id="rId10"/>
    <p:sldId id="261" r:id="rId11"/>
    <p:sldId id="281" r:id="rId12"/>
    <p:sldId id="282" r:id="rId13"/>
    <p:sldId id="283" r:id="rId14"/>
    <p:sldId id="276" r:id="rId15"/>
    <p:sldId id="278" r:id="rId16"/>
    <p:sldId id="288" r:id="rId17"/>
    <p:sldId id="286" r:id="rId18"/>
    <p:sldId id="289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7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0" autoAdjust="0"/>
    <p:restoredTop sz="83479" autoAdjust="0"/>
  </p:normalViewPr>
  <p:slideViewPr>
    <p:cSldViewPr snapToGrid="0">
      <p:cViewPr varScale="1">
        <p:scale>
          <a:sx n="87" d="100"/>
          <a:sy n="87" d="100"/>
        </p:scale>
        <p:origin x="108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9A39C5-D6AD-43BE-9CEC-288745CC0419}" type="datetimeFigureOut">
              <a:rPr lang="en-US" smtClean="0"/>
              <a:t>5/17/2019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17F9CC-96B9-4990-80FF-6A7999691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0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23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1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33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24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81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26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4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4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validated scales in Alzheimer’s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7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10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39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61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4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3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7F9CC-96B9-4990-80FF-6A7999691A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3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F576-1824-4789-BBC7-A246A48FB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2ED84-C3A1-4F3F-AA90-6C31B1F9B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E4314-219E-4B00-8FBB-0F41373C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5B09-43DA-4CB9-99B4-AB0A1286DC15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896B0-8EC6-45C0-9C18-3EA73B9E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CD418-61BE-4AE0-86EB-E2A7BEB6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985BFA-4145-4F50-9D4F-37771D603A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9559"/>
          <a:stretch/>
        </p:blipFill>
        <p:spPr>
          <a:xfrm>
            <a:off x="1000836" y="6072440"/>
            <a:ext cx="3037764" cy="707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B463AC-B465-41E2-AD90-5191384DF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9"/>
          <a:stretch/>
        </p:blipFill>
        <p:spPr>
          <a:xfrm>
            <a:off x="8771708" y="6157826"/>
            <a:ext cx="1873795" cy="6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CC789-F561-4847-8FBE-2D625771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514FC-B4BF-4EB5-A8A8-AC5AFF8C3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3D29-8197-4AC0-9170-B9996369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2679-A04D-428A-A483-1CBAB4373E28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E989F-8742-4881-A99D-A4F61D46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71266-53FD-41D1-A4AE-07380930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535E59-77CA-49A8-B27D-D6DFC029E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9"/>
          <a:stretch/>
        </p:blipFill>
        <p:spPr>
          <a:xfrm>
            <a:off x="8771708" y="6157826"/>
            <a:ext cx="1873795" cy="670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FDDE39-F2D1-41E1-9064-3092055F5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9559"/>
          <a:stretch/>
        </p:blipFill>
        <p:spPr>
          <a:xfrm>
            <a:off x="1000836" y="6072440"/>
            <a:ext cx="3037764" cy="7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6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D49A6-6B92-4986-84C4-0B73F9579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3D4D8-D5B5-4A1F-9811-5C3F07E82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51F46-213F-4284-B534-13B4F4CB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7C95-5D54-42D7-8733-9DDE958D0AEB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ED688-35FA-45DA-BC0B-1646DDDC8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923E-DAEF-43C4-B5C1-F12EEBF9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B7457-3A51-4BA2-B151-45CBDDAA6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9"/>
          <a:stretch/>
        </p:blipFill>
        <p:spPr>
          <a:xfrm>
            <a:off x="8771708" y="6157826"/>
            <a:ext cx="1873795" cy="670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90879B-5AE7-481F-9B99-03BCC696C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9559"/>
          <a:stretch/>
        </p:blipFill>
        <p:spPr>
          <a:xfrm>
            <a:off x="1000836" y="6072440"/>
            <a:ext cx="3037764" cy="7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7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0C35-6896-45CE-AB53-B9F204E4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A7C6E-E15C-40C0-B4EE-53EB8E3D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4A175-43AD-41BA-B834-1457EA0B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5010-B9CB-4BA4-97F7-284D47C22C99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0AC0-9357-446C-8358-D22BF8A9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781B0-D318-4B01-9953-2E3FDA77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772051-24AF-4108-92CA-28A7E6C98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9"/>
          <a:stretch/>
        </p:blipFill>
        <p:spPr>
          <a:xfrm>
            <a:off x="8771708" y="6157826"/>
            <a:ext cx="1873795" cy="6700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F73B19-2BAA-407C-AB8F-909A381E6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9559"/>
          <a:stretch/>
        </p:blipFill>
        <p:spPr>
          <a:xfrm>
            <a:off x="1000836" y="6072440"/>
            <a:ext cx="3037764" cy="7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3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504C-DA32-4C62-9F65-ACF8AC64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52371-C6CD-4A15-878E-EC5CF2E31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89E0E-4373-462A-9574-ADABDD9E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F440-5AC7-42FA-8EB4-89CA10B07FD0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AD373-0C29-4FD6-84B1-2F9DAAEC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D3A-6D7A-4621-8E1D-CCC58505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DE55AC-850D-4606-8F0F-05418E1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9"/>
          <a:stretch/>
        </p:blipFill>
        <p:spPr>
          <a:xfrm>
            <a:off x="8771708" y="6157826"/>
            <a:ext cx="1873795" cy="670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C42C38-D102-47CD-80E4-4BADE0ED1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9559"/>
          <a:stretch/>
        </p:blipFill>
        <p:spPr>
          <a:xfrm>
            <a:off x="1000836" y="6072440"/>
            <a:ext cx="3037764" cy="7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561F-93F6-4E42-8E6A-56CCB6B9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63B12-586D-4A35-90DA-E3405A298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DC96A-F48E-4FAD-A13A-7F1090E75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730DD-7718-4720-9719-3E6F3873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B6F6-33B3-4529-9231-B9B812E07BDF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6F200-00AA-4F08-964A-5B68FDA8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F0AF0-4C5B-41A8-BD5C-A5AE263C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38C0B-CDEE-4A07-A403-051BC1E9F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9"/>
          <a:stretch/>
        </p:blipFill>
        <p:spPr>
          <a:xfrm>
            <a:off x="8771708" y="6157826"/>
            <a:ext cx="1873795" cy="670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899FA4-1FAD-4539-8D9E-59B3F5E15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9559"/>
          <a:stretch/>
        </p:blipFill>
        <p:spPr>
          <a:xfrm>
            <a:off x="1000836" y="6072440"/>
            <a:ext cx="3037764" cy="7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D7A86-177B-4339-B876-BF18759CC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066BE-161E-4BA6-9FCB-23538F888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D14E7-35C4-4A23-B6CC-5E97CE773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8FA2E-13AD-4283-8247-F3AC803DE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CE387-D1A1-4D1E-ADE8-5E5214BC0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6BF8B-FC59-4F0D-8FB5-98485F61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1BD3-3C9F-40BB-850F-121D6443E4A1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8B9642-68B9-4119-AE38-842C87F5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582EF-D8FD-43FD-9F2E-3E91486F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E40224-5FAE-495B-AFA7-A01F50E78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9"/>
          <a:stretch/>
        </p:blipFill>
        <p:spPr>
          <a:xfrm>
            <a:off x="8771708" y="6157826"/>
            <a:ext cx="1873795" cy="6700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076EE-8D67-40B6-9E45-7E90389C4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9559"/>
          <a:stretch/>
        </p:blipFill>
        <p:spPr>
          <a:xfrm>
            <a:off x="1000836" y="6072440"/>
            <a:ext cx="3037764" cy="7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3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41DC-45F4-41CA-AE25-FC6A23D4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3C4A9-58E9-4B80-9611-37E7FA2D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A34F-80FB-4F55-AD7A-231FFA5C0349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11E68-00B7-4FFA-A3F7-26693356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42A7F-D022-45FB-8FF9-5270DDF5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88330D-84BA-4BB1-B8FE-6B58894AC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9"/>
          <a:stretch/>
        </p:blipFill>
        <p:spPr>
          <a:xfrm>
            <a:off x="8771708" y="6157826"/>
            <a:ext cx="1873795" cy="670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E98F4B-695B-4513-87D8-ABC57A5D6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9559"/>
          <a:stretch/>
        </p:blipFill>
        <p:spPr>
          <a:xfrm>
            <a:off x="1000836" y="6072440"/>
            <a:ext cx="3037764" cy="7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3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7D614-BB30-45E1-9F3A-5D8B5195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3838-9659-4913-ADEB-3A5B6FAA4D87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2A2BF4-5B6D-438C-B765-9D23FA96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60751-9544-404D-86D9-FBA0F25B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29D51-319C-447D-A88A-1C5300FD1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9"/>
          <a:stretch/>
        </p:blipFill>
        <p:spPr>
          <a:xfrm>
            <a:off x="8771708" y="6157826"/>
            <a:ext cx="1873795" cy="670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EE42C4-1AB0-484F-A6F0-80E2BF8F2B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9559"/>
          <a:stretch/>
        </p:blipFill>
        <p:spPr>
          <a:xfrm>
            <a:off x="1000836" y="6072440"/>
            <a:ext cx="3037764" cy="7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6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C28EA-922C-400A-A322-898D1B1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49807-76C7-43D5-87AD-D3B20D049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325AE-3545-4B4D-8E3D-9FA8C5EB6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51CE7-E705-4315-8530-1B53E5E0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E2B-35C3-42F1-9B2C-665992F78A08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AD684-1898-4CD2-B090-F7B0DBEE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CE7A9-DFF1-4BFB-9BC7-AB98FA30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07B742-33D5-4C6E-BB51-04C271FC9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9"/>
          <a:stretch/>
        </p:blipFill>
        <p:spPr>
          <a:xfrm>
            <a:off x="8771708" y="6157826"/>
            <a:ext cx="1873795" cy="670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A5B97C-4A2F-4865-AFF6-7036B08C9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9559"/>
          <a:stretch/>
        </p:blipFill>
        <p:spPr>
          <a:xfrm>
            <a:off x="1000836" y="6072440"/>
            <a:ext cx="3037764" cy="7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7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8043-0010-4D97-91AA-E40C21A6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7D1D26-5092-47DC-ACE6-23B56A6E8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67A87-1466-4741-A8D2-647A7B2D1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C3D13-A0AC-4553-8F1F-EB668718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93D6-8760-48AF-B14E-58829434743E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F5A63-2667-4757-A3C2-417EE8C9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CDC96-4520-4953-8AA5-0F3096F5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CB23A-2880-42FD-8FA5-2220AFAFD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9"/>
          <a:stretch/>
        </p:blipFill>
        <p:spPr>
          <a:xfrm>
            <a:off x="8771708" y="6157826"/>
            <a:ext cx="1873795" cy="670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DBCEA9-91B0-4AC3-AB6A-FCC20FA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9559"/>
          <a:stretch/>
        </p:blipFill>
        <p:spPr>
          <a:xfrm>
            <a:off x="1000836" y="6072440"/>
            <a:ext cx="3037764" cy="7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2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E0996-73BE-4BD0-AB74-8A08AFC6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6CA11-6BDB-416F-A424-207177BA0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E2BCF-7383-449D-A357-14F4DF4D5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7520B-0D48-427C-B0D5-45FD32877519}" type="datetime1">
              <a:rPr lang="en-US" smtClean="0"/>
              <a:t>5/17/2019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105CD-1AB9-491D-9896-BD77A00A8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9CB5B-CDD2-4B12-8AB3-08B7F9EA8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AAD2-7808-4E22-9748-5F144D591ED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D992B-C2E5-4065-8DFF-976741CF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9559"/>
          <a:stretch/>
        </p:blipFill>
        <p:spPr>
          <a:xfrm>
            <a:off x="1000836" y="6072440"/>
            <a:ext cx="3037764" cy="707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828602-E0AC-43BE-BEDD-03A1F6CD4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9"/>
          <a:stretch/>
        </p:blipFill>
        <p:spPr>
          <a:xfrm>
            <a:off x="8771708" y="6157826"/>
            <a:ext cx="1873795" cy="6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3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jentoft@mgh.harvard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isc.org/standards/foundational/cdash" TargetMode="External"/><Relationship Id="rId3" Type="http://schemas.openxmlformats.org/officeDocument/2006/relationships/hyperlink" Target="https://www.healthcare.uiowa.edu/familymedicine/fpinfo/docs/functional-activities-assessment-tool.pdf" TargetMode="External"/><Relationship Id="rId7" Type="http://schemas.openxmlformats.org/officeDocument/2006/relationships/hyperlink" Target="https://www.scdm.org/publications/gcdmp/" TargetMode="External"/><Relationship Id="rId2" Type="http://schemas.openxmlformats.org/officeDocument/2006/relationships/hyperlink" Target="http://memoryworks.org/screening/ADAS/ADAS_Packe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itehouse.gov/wp-content/uploads/2017/11/President-Trump-Official-Portrait.jpg" TargetMode="External"/><Relationship Id="rId5" Type="http://schemas.openxmlformats.org/officeDocument/2006/relationships/hyperlink" Target="https://www.mocatest.org/wp-content/uploads/2015/tests-instructions/MoCA-Test-English_7_1.pdf" TargetMode="External"/><Relationship Id="rId4" Type="http://schemas.openxmlformats.org/officeDocument/2006/relationships/hyperlink" Target="https://geriatrictoolkit.missouri.edu/cog/GDS_SHORT_FORM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6BA03CC-237A-4281-A50D-59A7A8B6157F}"/>
              </a:ext>
            </a:extLst>
          </p:cNvPr>
          <p:cNvSpPr/>
          <p:nvPr/>
        </p:nvSpPr>
        <p:spPr>
          <a:xfrm>
            <a:off x="0" y="0"/>
            <a:ext cx="12192000" cy="55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8A2B8-4D7B-4D4C-9F4A-1029107CF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Validated Scales into Consolidated Electronic Case Report Forms (eCRFs)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1C5B2-0FEB-49EF-B219-A4FBB616B7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97CA7"/>
                </a:solidFill>
              </a:rPr>
              <a:t>Katie Jentoft</a:t>
            </a:r>
          </a:p>
          <a:p>
            <a:r>
              <a:rPr lang="en-US" dirty="0">
                <a:solidFill>
                  <a:srgbClr val="097CA7"/>
                </a:solidFill>
              </a:rPr>
              <a:t>Clinical Data Manager</a:t>
            </a:r>
          </a:p>
        </p:txBody>
      </p:sp>
    </p:spTree>
    <p:extLst>
      <p:ext uri="{BB962C8B-B14F-4D97-AF65-F5344CB8AC3E}">
        <p14:creationId xmlns:p14="http://schemas.microsoft.com/office/powerpoint/2010/main" val="327464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2C7090D-38B6-486A-9CFC-5660C59CC95F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1. MoCA Essential </a:t>
            </a:r>
          </a:p>
          <a:p>
            <a:pPr algn="ctr"/>
            <a:r>
              <a:rPr lang="en-US" sz="2800" dirty="0"/>
              <a:t>Data Points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C648D0-79FC-4C2C-807E-53343A9F7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Evaluator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MoCA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Section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Total score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CBAF52-88DF-41EC-926B-62A7F3FD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BB386B-5273-45ED-942D-C452A22204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6" b="-1"/>
          <a:stretch/>
        </p:blipFill>
        <p:spPr>
          <a:xfrm>
            <a:off x="6775662" y="457200"/>
            <a:ext cx="4347263" cy="57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97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C07EE-510B-4B60-9F8E-8F110AD986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800" dirty="0"/>
              <a:t>2. MoCA GCDMP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069928-1F5B-41E0-868C-C604B0C1E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Formatting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Multidisciplinary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Licensing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Standards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841383-E3A8-4E3B-B0F5-DF467EAB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6982A8F-1686-4F9A-8EBD-B36B86685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39" y="289373"/>
            <a:ext cx="460172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C07EE-510B-4B60-9F8E-8F110AD986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800" dirty="0"/>
              <a:t>3. MoCA CDASH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E258C0-530C-4921-9A5E-9BD45A648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Every question requires a response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Common fields in the same place on every eCRF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Limit free text fields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A8A37C-2C41-4875-9E51-EEBD1634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D532C-050F-40C5-A1E1-8B4CADD70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7674" r="39494"/>
          <a:stretch/>
        </p:blipFill>
        <p:spPr>
          <a:xfrm>
            <a:off x="5705482" y="2292823"/>
            <a:ext cx="5646730" cy="19438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995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C07EE-510B-4B60-9F8E-8F110AD986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800" dirty="0"/>
              <a:t>4. MoCA Design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420819-5CF4-406B-B984-08758E441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Single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Drop-down menus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Auto-calculations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D85626-0367-4936-9936-B4C3B3A6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75A50-A053-4C31-B644-DDAD18869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33400"/>
            <a:ext cx="4446672" cy="55944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967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A1B5-AB00-4F26-A121-0DDF5E59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BFF35FB-8232-49BA-8859-EE3E959F7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0" y="453419"/>
            <a:ext cx="5618430" cy="5561462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06CE43-F1DD-4022-B84B-A8C2E104C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2E389C-5D40-4E59-B01B-829F34EB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DEEFA9-B461-485B-91C4-1BAC77164F3C}"/>
              </a:ext>
            </a:extLst>
          </p:cNvPr>
          <p:cNvSpPr txBox="1">
            <a:spLocks/>
          </p:cNvSpPr>
          <p:nvPr/>
        </p:nvSpPr>
        <p:spPr>
          <a:xfrm>
            <a:off x="839788" y="457199"/>
            <a:ext cx="3932237" cy="55614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MoCA Consolidated eCRF</a:t>
            </a:r>
          </a:p>
        </p:txBody>
      </p:sp>
    </p:spTree>
    <p:extLst>
      <p:ext uri="{BB962C8B-B14F-4D97-AF65-F5344CB8AC3E}">
        <p14:creationId xmlns:p14="http://schemas.microsoft.com/office/powerpoint/2010/main" val="317171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36F3-A57D-478E-B128-4CC29FDDA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eCRF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49C7F-5480-423C-BDBB-F2DAB0451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97CA7"/>
              </a:buClr>
              <a:buFont typeface="Wingdings" panose="05000000000000000000" pitchFamily="2" charset="2"/>
              <a:buChar char="Ø"/>
            </a:pPr>
            <a:r>
              <a:rPr lang="en-US" dirty="0"/>
              <a:t> Validation</a:t>
            </a:r>
          </a:p>
          <a:p>
            <a:pPr>
              <a:buClr>
                <a:srgbClr val="097CA7"/>
              </a:buClr>
              <a:buFont typeface="Wingdings" panose="05000000000000000000" pitchFamily="2" charset="2"/>
              <a:buChar char="Ø"/>
            </a:pPr>
            <a:r>
              <a:rPr lang="en-US" dirty="0"/>
              <a:t> User interface</a:t>
            </a:r>
          </a:p>
          <a:p>
            <a:pPr>
              <a:buClr>
                <a:srgbClr val="097CA7"/>
              </a:buClr>
              <a:buFont typeface="Wingdings" panose="05000000000000000000" pitchFamily="2" charset="2"/>
              <a:buChar char="Ø"/>
            </a:pPr>
            <a:r>
              <a:rPr lang="en-US" dirty="0"/>
              <a:t> Data cleaning</a:t>
            </a:r>
          </a:p>
          <a:p>
            <a:pPr>
              <a:buClr>
                <a:srgbClr val="097CA7"/>
              </a:buClr>
              <a:buFont typeface="Wingdings" panose="05000000000000000000" pitchFamily="2" charset="2"/>
              <a:buChar char="Ø"/>
            </a:pPr>
            <a:r>
              <a:rPr lang="en-US" dirty="0"/>
              <a:t> Final analysis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98D7F-269E-4E75-B7D1-710907DE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826DE0-8D98-4AF3-9B42-BF7C9FC11196}"/>
              </a:ext>
            </a:extLst>
          </p:cNvPr>
          <p:cNvCxnSpPr/>
          <p:nvPr/>
        </p:nvCxnSpPr>
        <p:spPr>
          <a:xfrm>
            <a:off x="838200" y="1431758"/>
            <a:ext cx="8630653" cy="0"/>
          </a:xfrm>
          <a:prstGeom prst="line">
            <a:avLst/>
          </a:prstGeom>
          <a:ln>
            <a:solidFill>
              <a:srgbClr val="097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83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8A6B99BD-B65E-4BFA-A9CF-1445DF66CBB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69430" y="0"/>
            <a:ext cx="4766872" cy="6099906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0383CBF9-8754-4AF4-BF1E-8F991F0F977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6096000" y="611062"/>
            <a:ext cx="5226570" cy="51718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1F7171-C637-4F81-987D-14D5B21D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07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00D7-7F49-4D56-A666-5DE43144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7D811-1319-4FD0-8F74-CD181626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5283"/>
            <a:ext cx="10515600" cy="165412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500" dirty="0"/>
              <a:t>Katie Jentoft</a:t>
            </a:r>
          </a:p>
          <a:p>
            <a:pPr algn="ctr"/>
            <a:r>
              <a:rPr lang="en-US" sz="45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kjentoft@mgh.harvard.edu</a:t>
            </a:r>
            <a:r>
              <a:rPr lang="en-US" sz="45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4500" dirty="0"/>
              <a:t>617-643-3404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0901B-6B0E-4FE5-87F7-C547B96D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8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4ED1EC-DD8C-4605-A514-DC1340D98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List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C911F-FC6F-4C79-AD29-7AC21606D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ADAS-Cognitive Behavior Sample Form. </a:t>
            </a:r>
            <a:r>
              <a:rPr lang="en-US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MemoryWorks</a:t>
            </a: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 website. </a:t>
            </a:r>
            <a:r>
              <a:rPr lang="en-US" sz="15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http://memoryworks.org/screening/ADAS/ADAS_Packet.pdf</a:t>
            </a: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. Accessed May 15, 2019.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Functional Activities Questionnaire. </a:t>
            </a:r>
            <a:r>
              <a:rPr lang="en-US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FPInfo</a:t>
            </a: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: Resources to support patient care website. </a:t>
            </a:r>
            <a:r>
              <a:rPr lang="en-US" sz="15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https://www.healthcare.uiowa.edu/familymedicine/fpinfo/docs/functional-activities-assessment-tool.pdf</a:t>
            </a:r>
            <a:r>
              <a:rPr lang="en-US" sz="15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 Accessed May 15, 2019.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Geriatric Depression Scale (short form). Geriatric Examination Tool Kit website. </a:t>
            </a:r>
            <a:r>
              <a:rPr lang="en-US" sz="15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https://geriatrictoolkit.missouri.edu/cog/GDS_SHORT_FORM.PDF</a:t>
            </a: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. Accessed May 15, 2019.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Montreal Cognitive Assessment (MOCA). MoCA Montreal - Cognitive Assessment website. </a:t>
            </a:r>
            <a:r>
              <a:rPr lang="en-US" sz="15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https://www.mocatest.org/wp-content/uploads/2015/tests-instructions/MoCA-Test-English_7_1.pdf</a:t>
            </a: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. Accessed May 15, 2019.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President Trump Official Portrait. White House website.</a:t>
            </a:r>
            <a:r>
              <a:rPr lang="en-US" sz="15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https://www.whitehouse.gov/wp-content/uploads/2017/11/President-Trump-Official-Portrait.jpg</a:t>
            </a: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. Accessed May 15, 2019.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Good Clinical Data Management Practices (GCDMP). Society for Clinical Data Management website. </a:t>
            </a:r>
            <a:r>
              <a:rPr lang="en-US" sz="15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https://www.scdm.org/publications/gcdmp/</a:t>
            </a: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. Accessed May 15, 2019.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Clinical Data Acquisition Standards Harmonization (CDASH). Clinical Data Interchange Standards Consortium website. </a:t>
            </a:r>
            <a:r>
              <a:rPr lang="en-US" sz="15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https://www.cdisc.org/standards/foundational/cdash</a:t>
            </a: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. Accessed May 15, 2019.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E0D7A-5C75-429C-BF55-D6A9066F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1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598D-9C7D-4A2E-8394-E31B518F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Validated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193CE-3833-4440-8E00-E2AF2A8C0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97CA7"/>
              </a:buClr>
              <a:buFont typeface="Wingdings" panose="05000000000000000000" pitchFamily="2" charset="2"/>
              <a:buChar char="Ø"/>
            </a:pPr>
            <a:r>
              <a:rPr lang="en-US" dirty="0"/>
              <a:t> Objectively measure cognition, behavior, or other traits</a:t>
            </a:r>
          </a:p>
          <a:p>
            <a:pPr>
              <a:buClr>
                <a:srgbClr val="097CA7"/>
              </a:buClr>
              <a:buFont typeface="Wingdings" panose="05000000000000000000" pitchFamily="2" charset="2"/>
              <a:buChar char="Ø"/>
            </a:pPr>
            <a:r>
              <a:rPr lang="en-US" dirty="0"/>
              <a:t> Baseline status</a:t>
            </a:r>
          </a:p>
          <a:p>
            <a:pPr>
              <a:buClr>
                <a:srgbClr val="097CA7"/>
              </a:buClr>
              <a:buFont typeface="Wingdings" panose="05000000000000000000" pitchFamily="2" charset="2"/>
              <a:buChar char="Ø"/>
            </a:pPr>
            <a:r>
              <a:rPr lang="en-US" dirty="0"/>
              <a:t> Change over time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7689E-DA82-4FBC-A112-1C4DBC4A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694AEB-B52D-43CE-B377-479A763D6292}"/>
              </a:ext>
            </a:extLst>
          </p:cNvPr>
          <p:cNvCxnSpPr/>
          <p:nvPr/>
        </p:nvCxnSpPr>
        <p:spPr>
          <a:xfrm>
            <a:off x="838200" y="1431758"/>
            <a:ext cx="8630653" cy="0"/>
          </a:xfrm>
          <a:prstGeom prst="line">
            <a:avLst/>
          </a:prstGeom>
          <a:ln>
            <a:solidFill>
              <a:srgbClr val="097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5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5B0F4A8-C1FD-49ED-A904-9AEC51328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68" y="1025353"/>
            <a:ext cx="3209544" cy="450462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EA942F0-904D-47BF-B769-308161C4D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33" y="1165736"/>
            <a:ext cx="3209544" cy="422385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23CF62-4511-4E9C-B094-4796CD72B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87" y="1213649"/>
            <a:ext cx="3209544" cy="41280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4D518-913D-48D3-A2C9-038F7D9C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3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5F07DE3-8770-4E7B-AA9B-E7A5EAE9D4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9559"/>
          <a:stretch/>
        </p:blipFill>
        <p:spPr>
          <a:xfrm>
            <a:off x="1000836" y="6072440"/>
            <a:ext cx="3037764" cy="7079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97C4C2-FE6F-455F-B853-1282677E42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9"/>
          <a:stretch/>
        </p:blipFill>
        <p:spPr>
          <a:xfrm>
            <a:off x="8771708" y="6157826"/>
            <a:ext cx="1873795" cy="67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8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427087A6-C5E0-4207-847D-BA66C3E7D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24" y="270804"/>
            <a:ext cx="4610113" cy="5891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E862F5-2FED-4C12-849A-180A8839C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449" y="688359"/>
            <a:ext cx="4262651" cy="53937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7FA358-BD83-4B1C-AB41-2D09BBD6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8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BD2F-C5C1-4600-BA32-CEF25273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Validated Scale </a:t>
            </a:r>
            <a:r>
              <a:rPr lang="en-US" dirty="0">
                <a:ln w="0"/>
                <a:solidFill>
                  <a:srgbClr val="097CA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eCRF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9943-659C-4B35-BDE6-4326E0DE7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best way to capture data electronically?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Goals</a:t>
            </a:r>
          </a:p>
          <a:p>
            <a:pPr lvl="1">
              <a:buClr>
                <a:srgbClr val="097CA7"/>
              </a:buClr>
              <a:buFont typeface="Wingdings" panose="05000000000000000000" pitchFamily="2" charset="2"/>
              <a:buChar char="Ø"/>
            </a:pPr>
            <a:r>
              <a:rPr lang="en-US" dirty="0"/>
              <a:t> Collect essential data points</a:t>
            </a:r>
          </a:p>
          <a:p>
            <a:pPr lvl="1">
              <a:buClr>
                <a:srgbClr val="097CA7"/>
              </a:buClr>
              <a:buFont typeface="Wingdings" panose="05000000000000000000" pitchFamily="2" charset="2"/>
              <a:buChar char="Ø"/>
            </a:pPr>
            <a:r>
              <a:rPr lang="en-US" dirty="0"/>
              <a:t> Enable data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C4035-E9FF-47F5-9DBF-73EFA329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7EDC6F-4875-4D42-8C00-15E1F9398303}"/>
              </a:ext>
            </a:extLst>
          </p:cNvPr>
          <p:cNvCxnSpPr/>
          <p:nvPr/>
        </p:nvCxnSpPr>
        <p:spPr>
          <a:xfrm>
            <a:off x="838200" y="1431758"/>
            <a:ext cx="8630653" cy="0"/>
          </a:xfrm>
          <a:prstGeom prst="line">
            <a:avLst/>
          </a:prstGeom>
          <a:ln>
            <a:solidFill>
              <a:srgbClr val="097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17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BD2F-C5C1-4600-BA32-CEF25273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Verbatim Legacy Forms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D16D92C-29B7-48AD-878F-7EB16791A4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4392"/>
          <a:stretch/>
        </p:blipFill>
        <p:spPr>
          <a:xfrm>
            <a:off x="2043610" y="1011850"/>
            <a:ext cx="3660269" cy="5057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231A22-6DD6-4563-9A00-ADAE63BC14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30"/>
          <a:stretch/>
        </p:blipFill>
        <p:spPr>
          <a:xfrm>
            <a:off x="6342234" y="1011849"/>
            <a:ext cx="3806156" cy="50579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C2BDE-01BB-42A0-83E1-1C533505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EC3434-7AC2-4D22-B157-FF2736AD3081}"/>
              </a:ext>
            </a:extLst>
          </p:cNvPr>
          <p:cNvGrpSpPr/>
          <p:nvPr/>
        </p:nvGrpSpPr>
        <p:grpSpPr>
          <a:xfrm>
            <a:off x="682518" y="1011849"/>
            <a:ext cx="9465872" cy="5057945"/>
            <a:chOff x="682518" y="1011849"/>
            <a:chExt cx="9465872" cy="50579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AD8700-4A19-46FC-B598-46FBA58E81CA}"/>
                </a:ext>
              </a:extLst>
            </p:cNvPr>
            <p:cNvSpPr/>
            <p:nvPr/>
          </p:nvSpPr>
          <p:spPr>
            <a:xfrm>
              <a:off x="2043610" y="1011849"/>
              <a:ext cx="8104780" cy="505794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53DDE2-1D91-4124-9FE5-9EF8C7D1C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27929"/>
            <a:stretch/>
          </p:blipFill>
          <p:spPr>
            <a:xfrm>
              <a:off x="682518" y="3540821"/>
              <a:ext cx="5413482" cy="163290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1344796-8A6C-4FF1-8D0C-8E58D6F7D2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22"/>
          <a:stretch/>
        </p:blipFill>
        <p:spPr>
          <a:xfrm>
            <a:off x="6842377" y="788206"/>
            <a:ext cx="4757657" cy="25898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3612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BD2F-C5C1-4600-BA32-CEF25273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eCRFs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AC0A0-B4B4-4B92-98FD-53878C48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90" y="937104"/>
            <a:ext cx="4179219" cy="52579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A5031A-90B8-4ED0-8991-F113BDD5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2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B939-92DB-4A25-B0EF-47526E1C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eCRF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8C6B7-4A3A-4E34-AFE2-86EC7A661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essential data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Follow Good Clinical Data Management Practices (GCDMP)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Incorporate Clinical Data Acquisition Standards Harmonization (CDASH)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Simplify design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E5938-9FCC-4EA6-9DF0-9CED6A1C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1E643D-C759-47E6-BAB4-94E5BDE6B165}"/>
              </a:ext>
            </a:extLst>
          </p:cNvPr>
          <p:cNvCxnSpPr/>
          <p:nvPr/>
        </p:nvCxnSpPr>
        <p:spPr>
          <a:xfrm>
            <a:off x="838200" y="1431758"/>
            <a:ext cx="8630653" cy="0"/>
          </a:xfrm>
          <a:prstGeom prst="line">
            <a:avLst/>
          </a:prstGeom>
          <a:ln>
            <a:solidFill>
              <a:srgbClr val="097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4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233-8CFB-4449-A716-56BF248C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5561463"/>
          </a:xfr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4800" dirty="0"/>
              <a:t>Montreal Cognitive Assessment (MoCA)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42FA1661-99BF-4421-A45F-F3119A647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6624655" y="299588"/>
            <a:ext cx="4566509" cy="584458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14728F-D994-4284-8DF0-88F391B6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6AAD2-7808-4E22-9748-5F144D591ED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9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473</Words>
  <Application>Microsoft Office PowerPoint</Application>
  <PresentationFormat>Widescreen</PresentationFormat>
  <Paragraphs>106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Converting Validated Scales into Consolidated Electronic Case Report Forms (eCRFs)</vt:lpstr>
      <vt:lpstr>Validated Scales</vt:lpstr>
      <vt:lpstr>PowerPoint Presentation</vt:lpstr>
      <vt:lpstr>PowerPoint Presentation</vt:lpstr>
      <vt:lpstr>Validated Scale  eCRF</vt:lpstr>
      <vt:lpstr>Verbatim Legacy Forms</vt:lpstr>
      <vt:lpstr>Consolidated eCRFs</vt:lpstr>
      <vt:lpstr>Consolidated eCRF Process</vt:lpstr>
      <vt:lpstr>Montreal Cognitive Assessment (MoCA)</vt:lpstr>
      <vt:lpstr>PowerPoint Presentation</vt:lpstr>
      <vt:lpstr>2. MoCA GCDMP</vt:lpstr>
      <vt:lpstr>3. MoCA CDASH</vt:lpstr>
      <vt:lpstr>4. MoCA Design</vt:lpstr>
      <vt:lpstr>PowerPoint Presentation</vt:lpstr>
      <vt:lpstr>Consolidated eCRF Benefits</vt:lpstr>
      <vt:lpstr>PowerPoint Presentation</vt:lpstr>
      <vt:lpstr>Thank you!  </vt:lpstr>
      <vt:lpstr>Reference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Converting Validated Scales into Consolidated Electronic Case Report Forms (eCRFs)</dc:title>
  <dc:creator>Jentoft, Katie E.</dc:creator>
  <cp:lastModifiedBy>Jentoft, Katie E.</cp:lastModifiedBy>
  <cp:revision>100</cp:revision>
  <cp:lastPrinted>2019-05-09T21:42:53Z</cp:lastPrinted>
  <dcterms:created xsi:type="dcterms:W3CDTF">2019-05-07T21:45:50Z</dcterms:created>
  <dcterms:modified xsi:type="dcterms:W3CDTF">2019-05-17T20:33:54Z</dcterms:modified>
</cp:coreProperties>
</file>